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7" r:id="rId5"/>
    <p:sldId id="258" r:id="rId6"/>
    <p:sldId id="266" r:id="rId7"/>
    <p:sldId id="263" r:id="rId8"/>
    <p:sldId id="260" r:id="rId9"/>
    <p:sldId id="265" r:id="rId10"/>
    <p:sldId id="259" r:id="rId11"/>
    <p:sldId id="273" r:id="rId12"/>
    <p:sldId id="268" r:id="rId13"/>
    <p:sldId id="269" r:id="rId14"/>
    <p:sldId id="270" r:id="rId15"/>
    <p:sldId id="271" r:id="rId16"/>
    <p:sldId id="272" r:id="rId17"/>
    <p:sldId id="26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6EB890B-B69F-4AA1-920D-A46342C6D2CE}">
          <p14:sldIdLst>
            <p14:sldId id="256"/>
            <p14:sldId id="257"/>
            <p14:sldId id="261"/>
            <p14:sldId id="267"/>
            <p14:sldId id="258"/>
            <p14:sldId id="266"/>
            <p14:sldId id="263"/>
            <p14:sldId id="260"/>
            <p14:sldId id="265"/>
            <p14:sldId id="259"/>
            <p14:sldId id="273"/>
            <p14:sldId id="268"/>
          </p14:sldIdLst>
        </p14:section>
        <p14:section name="Раздел без заголовка" id="{E4F263DD-57FD-42C2-9CCE-7617D69EBBA3}">
          <p14:sldIdLst>
            <p14:sldId id="269"/>
            <p14:sldId id="270"/>
            <p14:sldId id="271"/>
            <p14:sldId id="272"/>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4539"/>
    <a:srgbClr val="F2EDEA"/>
    <a:srgbClr val="EAE3DE"/>
    <a:srgbClr val="745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1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282AB2-120A-48C5-3CFF-40307DCED9A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11F074B-60BE-C6F7-9F3D-C2BFB92A9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CDA4234-3784-9E31-E1E4-E978C495A2E7}"/>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5" name="Нижний колонтитул 4">
            <a:extLst>
              <a:ext uri="{FF2B5EF4-FFF2-40B4-BE49-F238E27FC236}">
                <a16:creationId xmlns:a16="http://schemas.microsoft.com/office/drawing/2014/main" id="{C9D81654-5117-2C57-9BC1-6FF583F118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8CFBC3-D48D-3A6A-D2E8-A2C6982FD695}"/>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1409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C1DEEB-1182-4F06-4D73-1A64957C6E0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DA59686-BA5D-62A8-05F1-91607B4FC89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3CF8B27-F4C3-A1AD-180B-F3FEC7D3BFA7}"/>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5" name="Нижний колонтитул 4">
            <a:extLst>
              <a:ext uri="{FF2B5EF4-FFF2-40B4-BE49-F238E27FC236}">
                <a16:creationId xmlns:a16="http://schemas.microsoft.com/office/drawing/2014/main" id="{DBB0C8F5-BD94-8986-21BD-319DF41381D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1021F27-7B2C-37E9-1BF6-08100222BD96}"/>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164480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8A47B6E-0249-A5DA-C9EB-8B66156C7A5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7ECBE93-0205-D27D-A790-2FBF7793E87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8C8F953-4AE2-BD82-9BFA-BD0952A1B20D}"/>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5" name="Нижний колонтитул 4">
            <a:extLst>
              <a:ext uri="{FF2B5EF4-FFF2-40B4-BE49-F238E27FC236}">
                <a16:creationId xmlns:a16="http://schemas.microsoft.com/office/drawing/2014/main" id="{B80EA0AC-C87F-BA38-4930-C42DC4D7D9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017B74-177D-E885-0B91-815AB965D269}"/>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55642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6B2F84-B654-892B-CAE9-A7B419665CA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F957C23-7BBF-E27F-D1D7-59A5F4BC8DA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27B083B-1A41-DA00-9A9A-8ECDD6E4471C}"/>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5" name="Нижний колонтитул 4">
            <a:extLst>
              <a:ext uri="{FF2B5EF4-FFF2-40B4-BE49-F238E27FC236}">
                <a16:creationId xmlns:a16="http://schemas.microsoft.com/office/drawing/2014/main" id="{D7E1B6C2-D492-56FA-DC8D-F40AD13A1D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5BDADD-F85E-82B1-7F89-B72EF3496F91}"/>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185609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075712-3DBD-DE45-D104-48659B7BCF5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24FFD1B-893A-2925-0964-25429444B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C87EEDE-F6F6-B0AF-7344-7A54DAF8E167}"/>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5" name="Нижний колонтитул 4">
            <a:extLst>
              <a:ext uri="{FF2B5EF4-FFF2-40B4-BE49-F238E27FC236}">
                <a16:creationId xmlns:a16="http://schemas.microsoft.com/office/drawing/2014/main" id="{821C8231-59F9-E1AC-3A92-ACC658D4FBD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1487338-9A08-0B8E-4C94-484B0CCFF91B}"/>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220439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8F467-93C4-584C-7D76-B17EB77B7A6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5654F88-9C03-B533-E837-719E9042C28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4047970-5627-D1A4-7628-458DEC884B4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0F56950-FA7B-0B8D-06B0-DFF94058D764}"/>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6" name="Нижний колонтитул 5">
            <a:extLst>
              <a:ext uri="{FF2B5EF4-FFF2-40B4-BE49-F238E27FC236}">
                <a16:creationId xmlns:a16="http://schemas.microsoft.com/office/drawing/2014/main" id="{6C3CA817-6773-C210-2F05-C15045B67B5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CE88848-7874-5984-2D1E-9A7E59A75C70}"/>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88428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A2A70-197A-983B-F3EE-BCF39006C98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36E2D7C-837B-BE0A-85A1-680E02E72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EA8754F-0096-9FB0-77BF-2C72E4C3EF7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645D4CD-1253-8DE2-2738-B43BF74E0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B0E95CB-62C0-7B2E-3B20-53E3C426741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C35A26B-7CA9-BB91-3EBE-8A38FA731AA2}"/>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8" name="Нижний колонтитул 7">
            <a:extLst>
              <a:ext uri="{FF2B5EF4-FFF2-40B4-BE49-F238E27FC236}">
                <a16:creationId xmlns:a16="http://schemas.microsoft.com/office/drawing/2014/main" id="{B9308B62-F2EE-E0C0-0A99-E0E3DCA65A2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7F5250A-D59F-58CD-676F-AB988E2248AA}"/>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34627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08729D-DD02-1FBA-6B2D-D170ED07098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8D6D992-4B43-6F77-7BB0-DFC06C257E84}"/>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4" name="Нижний колонтитул 3">
            <a:extLst>
              <a:ext uri="{FF2B5EF4-FFF2-40B4-BE49-F238E27FC236}">
                <a16:creationId xmlns:a16="http://schemas.microsoft.com/office/drawing/2014/main" id="{BB903B4E-F544-1320-88B5-40A3EF4046F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48D033D-F66B-FD8D-A59C-BA91AF8856F4}"/>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21340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E874E98-3E5F-2291-AA26-92C2ABB0E179}"/>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3" name="Нижний колонтитул 2">
            <a:extLst>
              <a:ext uri="{FF2B5EF4-FFF2-40B4-BE49-F238E27FC236}">
                <a16:creationId xmlns:a16="http://schemas.microsoft.com/office/drawing/2014/main" id="{A4BBCE08-F8BA-6F4E-555C-6643B8798B5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34E0152-0717-DDA9-FE22-C77EDB254753}"/>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193247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25EA52-888F-4972-1CE7-59B5C9E7293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E469E5A-235F-10B6-0A91-7A34F70CB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56D7747-1030-ED51-9032-1161359A5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DB0BE24-D76A-3B63-9AD1-0471F1C32EA2}"/>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6" name="Нижний колонтитул 5">
            <a:extLst>
              <a:ext uri="{FF2B5EF4-FFF2-40B4-BE49-F238E27FC236}">
                <a16:creationId xmlns:a16="http://schemas.microsoft.com/office/drawing/2014/main" id="{29FEDD0F-9174-CC28-7E74-5A23F02AB2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3B5995C-0307-A5B3-F9DB-77C7BD12A810}"/>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405762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DC51B2-100B-0191-911E-D5172AEF860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5C75A3F-F5CF-FDFB-96DD-734CF4D50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BFDAC93-348A-5CA3-E86C-5B8A17F71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BB622C6-25E8-2B3D-98E5-8993C72B4B36}"/>
              </a:ext>
            </a:extLst>
          </p:cNvPr>
          <p:cNvSpPr>
            <a:spLocks noGrp="1"/>
          </p:cNvSpPr>
          <p:nvPr>
            <p:ph type="dt" sz="half" idx="10"/>
          </p:nvPr>
        </p:nvSpPr>
        <p:spPr/>
        <p:txBody>
          <a:bodyPr/>
          <a:lstStyle/>
          <a:p>
            <a:fld id="{CCF05469-24EA-4EC7-8B1E-3B21D975FB31}" type="datetimeFigureOut">
              <a:rPr lang="ru-RU" smtClean="0"/>
              <a:t>14.12.2022</a:t>
            </a:fld>
            <a:endParaRPr lang="ru-RU"/>
          </a:p>
        </p:txBody>
      </p:sp>
      <p:sp>
        <p:nvSpPr>
          <p:cNvPr id="6" name="Нижний колонтитул 5">
            <a:extLst>
              <a:ext uri="{FF2B5EF4-FFF2-40B4-BE49-F238E27FC236}">
                <a16:creationId xmlns:a16="http://schemas.microsoft.com/office/drawing/2014/main" id="{D51C6D53-1274-3E5E-BF60-3D7D31A3591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743BBB2-BDE9-70E6-E73F-FC0A3CB9892D}"/>
              </a:ext>
            </a:extLst>
          </p:cNvPr>
          <p:cNvSpPr>
            <a:spLocks noGrp="1"/>
          </p:cNvSpPr>
          <p:nvPr>
            <p:ph type="sldNum" sz="quarter" idx="12"/>
          </p:nvPr>
        </p:nvSpPr>
        <p:spPr/>
        <p:txBody>
          <a:bodyPr/>
          <a:lstStyle/>
          <a:p>
            <a:fld id="{AD792207-D70D-403F-817D-9D2DDF4BFA63}" type="slidenum">
              <a:rPr lang="ru-RU" smtClean="0"/>
              <a:t>‹#›</a:t>
            </a:fld>
            <a:endParaRPr lang="ru-RU"/>
          </a:p>
        </p:txBody>
      </p:sp>
    </p:spTree>
    <p:extLst>
      <p:ext uri="{BB962C8B-B14F-4D97-AF65-F5344CB8AC3E}">
        <p14:creationId xmlns:p14="http://schemas.microsoft.com/office/powerpoint/2010/main" val="417505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0359B6-A121-91F1-80E4-527F1822C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DE74AD9-16DF-95FE-3410-1B3369D5C1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F93D6A0-5351-197B-D139-0AC3E53C8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05469-24EA-4EC7-8B1E-3B21D975FB31}" type="datetimeFigureOut">
              <a:rPr lang="ru-RU" smtClean="0"/>
              <a:t>14.12.2022</a:t>
            </a:fld>
            <a:endParaRPr lang="ru-RU"/>
          </a:p>
        </p:txBody>
      </p:sp>
      <p:sp>
        <p:nvSpPr>
          <p:cNvPr id="5" name="Нижний колонтитул 4">
            <a:extLst>
              <a:ext uri="{FF2B5EF4-FFF2-40B4-BE49-F238E27FC236}">
                <a16:creationId xmlns:a16="http://schemas.microsoft.com/office/drawing/2014/main" id="{1F887DDA-E558-CB96-0295-6B0C87BFD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0F0E80A-C121-7FF0-2D84-0A9CDBA3F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92207-D70D-403F-817D-9D2DDF4BFA63}" type="slidenum">
              <a:rPr lang="ru-RU" smtClean="0"/>
              <a:t>‹#›</a:t>
            </a:fld>
            <a:endParaRPr lang="ru-RU"/>
          </a:p>
        </p:txBody>
      </p:sp>
    </p:spTree>
    <p:extLst>
      <p:ext uri="{BB962C8B-B14F-4D97-AF65-F5344CB8AC3E}">
        <p14:creationId xmlns:p14="http://schemas.microsoft.com/office/powerpoint/2010/main" val="148438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F1CBBCB4-3338-6121-1869-20EB6DDFE9E3}"/>
              </a:ext>
            </a:extLst>
          </p:cNvPr>
          <p:cNvSpPr>
            <a:spLocks noGrp="1"/>
          </p:cNvSpPr>
          <p:nvPr>
            <p:ph type="ctrTitle"/>
          </p:nvPr>
        </p:nvSpPr>
        <p:spPr>
          <a:xfrm>
            <a:off x="1523999" y="1427163"/>
            <a:ext cx="9144000" cy="2387600"/>
          </a:xfrm>
        </p:spPr>
        <p:txBody>
          <a:bodyPr/>
          <a:lstStyle/>
          <a:p>
            <a:r>
              <a:rPr lang="ru-RU" dirty="0">
                <a:solidFill>
                  <a:srgbClr val="554539"/>
                </a:solidFill>
              </a:rPr>
              <a:t>Имя существительное</a:t>
            </a:r>
          </a:p>
        </p:txBody>
      </p:sp>
      <p:sp>
        <p:nvSpPr>
          <p:cNvPr id="7" name="Подзаголовок 6">
            <a:extLst>
              <a:ext uri="{FF2B5EF4-FFF2-40B4-BE49-F238E27FC236}">
                <a16:creationId xmlns:a16="http://schemas.microsoft.com/office/drawing/2014/main" id="{95BB5AC6-477C-1AD1-52CA-8D817C211470}"/>
              </a:ext>
            </a:extLst>
          </p:cNvPr>
          <p:cNvSpPr>
            <a:spLocks noGrp="1"/>
          </p:cNvSpPr>
          <p:nvPr>
            <p:ph type="subTitle" idx="1"/>
          </p:nvPr>
        </p:nvSpPr>
        <p:spPr>
          <a:xfrm>
            <a:off x="4628146" y="5309937"/>
            <a:ext cx="2935705" cy="625642"/>
          </a:xfrm>
        </p:spPr>
        <p:txBody>
          <a:bodyPr>
            <a:normAutofit fontScale="92500"/>
          </a:bodyPr>
          <a:lstStyle/>
          <a:p>
            <a:r>
              <a:rPr lang="ru-RU" sz="3600" dirty="0">
                <a:solidFill>
                  <a:srgbClr val="554539"/>
                </a:solidFill>
              </a:rPr>
              <a:t>Как часть речи</a:t>
            </a:r>
          </a:p>
        </p:txBody>
      </p:sp>
    </p:spTree>
    <p:extLst>
      <p:ext uri="{BB962C8B-B14F-4D97-AF65-F5344CB8AC3E}">
        <p14:creationId xmlns:p14="http://schemas.microsoft.com/office/powerpoint/2010/main" val="114541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C6BA61-4465-6973-46C9-F34112B91B74}"/>
              </a:ext>
            </a:extLst>
          </p:cNvPr>
          <p:cNvSpPr txBox="1"/>
          <p:nvPr/>
        </p:nvSpPr>
        <p:spPr>
          <a:xfrm>
            <a:off x="5149516" y="843677"/>
            <a:ext cx="5422231" cy="5170646"/>
          </a:xfrm>
          <a:prstGeom prst="rect">
            <a:avLst/>
          </a:prstGeom>
          <a:noFill/>
        </p:spPr>
        <p:txBody>
          <a:bodyPr wrap="square">
            <a:spAutoFit/>
          </a:bodyPr>
          <a:lstStyle/>
          <a:p>
            <a:pPr algn="just"/>
            <a:r>
              <a:rPr lang="ru-RU" sz="3000" dirty="0">
                <a:solidFill>
                  <a:srgbClr val="554539"/>
                </a:solidFill>
              </a:rPr>
              <a:t>После угомонившейся вьюги</a:t>
            </a:r>
          </a:p>
          <a:p>
            <a:pPr algn="just"/>
            <a:r>
              <a:rPr lang="ru-RU" sz="3000" dirty="0">
                <a:solidFill>
                  <a:srgbClr val="554539"/>
                </a:solidFill>
              </a:rPr>
              <a:t>Наступает в округе покой.</a:t>
            </a:r>
          </a:p>
          <a:p>
            <a:pPr algn="just"/>
            <a:r>
              <a:rPr lang="ru-RU" sz="3000" dirty="0">
                <a:solidFill>
                  <a:srgbClr val="554539"/>
                </a:solidFill>
              </a:rPr>
              <a:t>Я прислушиваюсь на досуге</a:t>
            </a:r>
          </a:p>
          <a:p>
            <a:pPr algn="just"/>
            <a:r>
              <a:rPr lang="ru-RU" sz="3000" dirty="0">
                <a:solidFill>
                  <a:srgbClr val="554539"/>
                </a:solidFill>
              </a:rPr>
              <a:t>К голосам детворы за рекой...</a:t>
            </a:r>
          </a:p>
          <a:p>
            <a:pPr algn="just"/>
            <a:endParaRPr lang="ru-RU" sz="3000" dirty="0">
              <a:solidFill>
                <a:srgbClr val="554539"/>
              </a:solidFill>
            </a:endParaRPr>
          </a:p>
          <a:p>
            <a:pPr algn="just"/>
            <a:r>
              <a:rPr lang="ru-RU" sz="3000" dirty="0">
                <a:solidFill>
                  <a:srgbClr val="554539"/>
                </a:solidFill>
              </a:rPr>
              <a:t>Лед реки, переезд и платформа,</a:t>
            </a:r>
          </a:p>
          <a:p>
            <a:pPr algn="just"/>
            <a:r>
              <a:rPr lang="ru-RU" sz="3000" dirty="0">
                <a:solidFill>
                  <a:srgbClr val="554539"/>
                </a:solidFill>
              </a:rPr>
              <a:t>Лес и рельсы, и насыпь, и ров</a:t>
            </a:r>
          </a:p>
          <a:p>
            <a:pPr algn="just"/>
            <a:r>
              <a:rPr lang="ru-RU" sz="3000" dirty="0">
                <a:solidFill>
                  <a:srgbClr val="554539"/>
                </a:solidFill>
              </a:rPr>
              <a:t>Отлились в безупречные формы</a:t>
            </a:r>
          </a:p>
          <a:p>
            <a:pPr algn="just"/>
            <a:r>
              <a:rPr lang="ru-RU" sz="3000" dirty="0">
                <a:solidFill>
                  <a:srgbClr val="554539"/>
                </a:solidFill>
              </a:rPr>
              <a:t>Без неровностей и без углов.</a:t>
            </a:r>
          </a:p>
          <a:p>
            <a:pPr algn="just"/>
            <a:endParaRPr lang="ru-RU" sz="3000" dirty="0">
              <a:solidFill>
                <a:srgbClr val="554539"/>
              </a:solidFill>
            </a:endParaRPr>
          </a:p>
          <a:p>
            <a:pPr algn="r"/>
            <a:r>
              <a:rPr lang="ru-RU" sz="3000" dirty="0">
                <a:solidFill>
                  <a:srgbClr val="554539"/>
                </a:solidFill>
              </a:rPr>
              <a:t>(Б. Пастернак)</a:t>
            </a:r>
          </a:p>
        </p:txBody>
      </p:sp>
      <p:sp>
        <p:nvSpPr>
          <p:cNvPr id="3" name="TextBox 2">
            <a:extLst>
              <a:ext uri="{FF2B5EF4-FFF2-40B4-BE49-F238E27FC236}">
                <a16:creationId xmlns:a16="http://schemas.microsoft.com/office/drawing/2014/main" id="{955D46B7-DA09-DED6-C857-A89103B5E967}"/>
              </a:ext>
            </a:extLst>
          </p:cNvPr>
          <p:cNvSpPr txBox="1"/>
          <p:nvPr/>
        </p:nvSpPr>
        <p:spPr>
          <a:xfrm>
            <a:off x="232612" y="1874728"/>
            <a:ext cx="4195009" cy="3108543"/>
          </a:xfrm>
          <a:prstGeom prst="rect">
            <a:avLst/>
          </a:prstGeom>
          <a:solidFill>
            <a:srgbClr val="F2EDEA"/>
          </a:solidFill>
        </p:spPr>
        <p:txBody>
          <a:bodyPr wrap="square">
            <a:spAutoFit/>
          </a:bodyPr>
          <a:lstStyle/>
          <a:p>
            <a:pPr algn="ctr"/>
            <a:r>
              <a:rPr lang="ru-RU" sz="2800" dirty="0">
                <a:solidFill>
                  <a:srgbClr val="554539"/>
                </a:solidFill>
              </a:rPr>
              <a:t>Давайте определим, в каком предложении существительное является подлежащим, в каком — дополнением, а в каком — обстоятельством.</a:t>
            </a:r>
          </a:p>
        </p:txBody>
      </p:sp>
    </p:spTree>
    <p:extLst>
      <p:ext uri="{BB962C8B-B14F-4D97-AF65-F5344CB8AC3E}">
        <p14:creationId xmlns:p14="http://schemas.microsoft.com/office/powerpoint/2010/main" val="330787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08BFDB-4AA4-1CAA-08A6-361F47A4B72B}"/>
              </a:ext>
            </a:extLst>
          </p:cNvPr>
          <p:cNvSpPr txBox="1"/>
          <p:nvPr/>
        </p:nvSpPr>
        <p:spPr>
          <a:xfrm>
            <a:off x="232611" y="1212139"/>
            <a:ext cx="4195009" cy="1754326"/>
          </a:xfrm>
          <a:prstGeom prst="rect">
            <a:avLst/>
          </a:prstGeom>
          <a:solidFill>
            <a:srgbClr val="F2EDEA"/>
          </a:solidFill>
        </p:spPr>
        <p:txBody>
          <a:bodyPr wrap="square">
            <a:spAutoFit/>
          </a:bodyPr>
          <a:lstStyle/>
          <a:p>
            <a:pPr algn="ctr"/>
            <a:r>
              <a:rPr lang="ru-RU" sz="5400" dirty="0">
                <a:solidFill>
                  <a:srgbClr val="554539"/>
                </a:solidFill>
              </a:rPr>
              <a:t>Домашнее задание</a:t>
            </a:r>
          </a:p>
        </p:txBody>
      </p:sp>
      <p:sp>
        <p:nvSpPr>
          <p:cNvPr id="6" name="TextBox 5">
            <a:extLst>
              <a:ext uri="{FF2B5EF4-FFF2-40B4-BE49-F238E27FC236}">
                <a16:creationId xmlns:a16="http://schemas.microsoft.com/office/drawing/2014/main" id="{DEB49160-D744-B9A4-CD1C-1C74E737B576}"/>
              </a:ext>
            </a:extLst>
          </p:cNvPr>
          <p:cNvSpPr txBox="1"/>
          <p:nvPr/>
        </p:nvSpPr>
        <p:spPr>
          <a:xfrm>
            <a:off x="5149516" y="973558"/>
            <a:ext cx="5422231" cy="5170646"/>
          </a:xfrm>
          <a:prstGeom prst="rect">
            <a:avLst/>
          </a:prstGeom>
          <a:noFill/>
        </p:spPr>
        <p:txBody>
          <a:bodyPr wrap="square">
            <a:spAutoFit/>
          </a:bodyPr>
          <a:lstStyle/>
          <a:p>
            <a:pPr algn="just"/>
            <a:r>
              <a:rPr lang="ru-RU" sz="3000" dirty="0">
                <a:solidFill>
                  <a:srgbClr val="554539"/>
                </a:solidFill>
              </a:rPr>
              <a:t>Наступила осень, дни стали холоднее и короче. Лес оделся в осенний </a:t>
            </a:r>
            <a:r>
              <a:rPr lang="ru-RU" sz="3000" dirty="0" err="1">
                <a:solidFill>
                  <a:srgbClr val="554539"/>
                </a:solidFill>
              </a:rPr>
              <a:t>огненно</a:t>
            </a:r>
            <a:r>
              <a:rPr lang="ru-RU" sz="3000" dirty="0">
                <a:solidFill>
                  <a:srgbClr val="554539"/>
                </a:solidFill>
              </a:rPr>
              <a:t> зеленый наряд. С деревьев начали опадать листья. Скоро они все опадут и тогда, идя по лесу, можно будет загребать их ногой и подбрасывать вверх. Они красиво кружатся в воздухе и мягко падают на землю. Красивая пора — осень!</a:t>
            </a:r>
          </a:p>
        </p:txBody>
      </p:sp>
      <p:sp>
        <p:nvSpPr>
          <p:cNvPr id="7" name="TextBox 6">
            <a:extLst>
              <a:ext uri="{FF2B5EF4-FFF2-40B4-BE49-F238E27FC236}">
                <a16:creationId xmlns:a16="http://schemas.microsoft.com/office/drawing/2014/main" id="{D277AEF5-8B3D-2FBE-67CD-97DD5996E270}"/>
              </a:ext>
            </a:extLst>
          </p:cNvPr>
          <p:cNvSpPr txBox="1"/>
          <p:nvPr/>
        </p:nvSpPr>
        <p:spPr>
          <a:xfrm>
            <a:off x="232610" y="3289591"/>
            <a:ext cx="4195009" cy="2062103"/>
          </a:xfrm>
          <a:prstGeom prst="rect">
            <a:avLst/>
          </a:prstGeom>
          <a:solidFill>
            <a:srgbClr val="F2EDEA"/>
          </a:solidFill>
        </p:spPr>
        <p:txBody>
          <a:bodyPr wrap="square">
            <a:spAutoFit/>
          </a:bodyPr>
          <a:lstStyle/>
          <a:p>
            <a:pPr algn="ctr"/>
            <a:r>
              <a:rPr lang="ru-RU" sz="3200" dirty="0">
                <a:solidFill>
                  <a:srgbClr val="554539"/>
                </a:solidFill>
              </a:rPr>
              <a:t>Выпишете словосочетания с существительными и определите падеж</a:t>
            </a:r>
          </a:p>
        </p:txBody>
      </p:sp>
    </p:spTree>
    <p:extLst>
      <p:ext uri="{BB962C8B-B14F-4D97-AF65-F5344CB8AC3E}">
        <p14:creationId xmlns:p14="http://schemas.microsoft.com/office/powerpoint/2010/main" val="376884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FE488-C181-6157-CC2D-73C78A16BA41}"/>
              </a:ext>
            </a:extLst>
          </p:cNvPr>
          <p:cNvSpPr txBox="1"/>
          <p:nvPr/>
        </p:nvSpPr>
        <p:spPr>
          <a:xfrm>
            <a:off x="3144252" y="786679"/>
            <a:ext cx="5903495" cy="707886"/>
          </a:xfrm>
          <a:prstGeom prst="rect">
            <a:avLst/>
          </a:prstGeom>
          <a:solidFill>
            <a:schemeClr val="bg1"/>
          </a:solidFill>
        </p:spPr>
        <p:txBody>
          <a:bodyPr wrap="square">
            <a:spAutoFit/>
          </a:bodyPr>
          <a:lstStyle/>
          <a:p>
            <a:pPr algn="ctr"/>
            <a:r>
              <a:rPr lang="ru-RU" sz="4000" dirty="0">
                <a:solidFill>
                  <a:srgbClr val="554539"/>
                </a:solidFill>
              </a:rPr>
              <a:t>— Что такое склонение?</a:t>
            </a:r>
          </a:p>
        </p:txBody>
      </p:sp>
      <p:sp>
        <p:nvSpPr>
          <p:cNvPr id="5" name="TextBox 4">
            <a:extLst>
              <a:ext uri="{FF2B5EF4-FFF2-40B4-BE49-F238E27FC236}">
                <a16:creationId xmlns:a16="http://schemas.microsoft.com/office/drawing/2014/main" id="{7A875913-2C7B-C2DE-9B59-DB8A1C2C1310}"/>
              </a:ext>
            </a:extLst>
          </p:cNvPr>
          <p:cNvSpPr txBox="1"/>
          <p:nvPr/>
        </p:nvSpPr>
        <p:spPr>
          <a:xfrm>
            <a:off x="1363579" y="2397948"/>
            <a:ext cx="9464842" cy="2062103"/>
          </a:xfrm>
          <a:prstGeom prst="rect">
            <a:avLst/>
          </a:prstGeom>
          <a:solidFill>
            <a:srgbClr val="F2EDEA"/>
          </a:solidFill>
        </p:spPr>
        <p:txBody>
          <a:bodyPr wrap="square">
            <a:spAutoFit/>
          </a:bodyPr>
          <a:lstStyle/>
          <a:p>
            <a:pPr algn="ctr"/>
            <a:r>
              <a:rPr lang="ru-RU" sz="3200" dirty="0">
                <a:solidFill>
                  <a:srgbClr val="554539"/>
                </a:solidFill>
                <a:effectLst>
                  <a:outerShdw blurRad="38100" dist="38100" dir="2700000" algn="tl">
                    <a:srgbClr val="000000">
                      <a:alpha val="43137"/>
                    </a:srgbClr>
                  </a:outerShdw>
                </a:effectLst>
              </a:rPr>
              <a:t>Склонение</a:t>
            </a:r>
            <a:r>
              <a:rPr lang="ru-RU" sz="3200" dirty="0">
                <a:solidFill>
                  <a:srgbClr val="554539"/>
                </a:solidFill>
              </a:rPr>
              <a:t> — это изменение слов по падежам, числам и родам. Склоняются именные части речи: существительные, прилагательные, числительные и местоимения.</a:t>
            </a:r>
          </a:p>
        </p:txBody>
      </p:sp>
    </p:spTree>
    <p:extLst>
      <p:ext uri="{BB962C8B-B14F-4D97-AF65-F5344CB8AC3E}">
        <p14:creationId xmlns:p14="http://schemas.microsoft.com/office/powerpoint/2010/main" val="258249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FE488-C181-6157-CC2D-73C78A16BA41}"/>
              </a:ext>
            </a:extLst>
          </p:cNvPr>
          <p:cNvSpPr txBox="1"/>
          <p:nvPr/>
        </p:nvSpPr>
        <p:spPr>
          <a:xfrm>
            <a:off x="1203158" y="594174"/>
            <a:ext cx="9785684" cy="584775"/>
          </a:xfrm>
          <a:prstGeom prst="rect">
            <a:avLst/>
          </a:prstGeom>
          <a:solidFill>
            <a:schemeClr val="bg1"/>
          </a:solidFill>
        </p:spPr>
        <p:txBody>
          <a:bodyPr wrap="square">
            <a:spAutoFit/>
          </a:bodyPr>
          <a:lstStyle/>
          <a:p>
            <a:pPr algn="ctr"/>
            <a:r>
              <a:rPr lang="ru-RU" sz="3200" dirty="0">
                <a:solidFill>
                  <a:srgbClr val="554539"/>
                </a:solidFill>
              </a:rPr>
              <a:t>— Какие склонения имен существительных вы знаете?</a:t>
            </a:r>
          </a:p>
        </p:txBody>
      </p:sp>
      <p:graphicFrame>
        <p:nvGraphicFramePr>
          <p:cNvPr id="3" name="Таблица 3">
            <a:extLst>
              <a:ext uri="{FF2B5EF4-FFF2-40B4-BE49-F238E27FC236}">
                <a16:creationId xmlns:a16="http://schemas.microsoft.com/office/drawing/2014/main" id="{DA3B3EBD-DAB7-9DC5-796A-3FAC74B690E2}"/>
              </a:ext>
            </a:extLst>
          </p:cNvPr>
          <p:cNvGraphicFramePr>
            <a:graphicFrameLocks noGrp="1"/>
          </p:cNvGraphicFramePr>
          <p:nvPr>
            <p:extLst>
              <p:ext uri="{D42A27DB-BD31-4B8C-83A1-F6EECF244321}">
                <p14:modId xmlns:p14="http://schemas.microsoft.com/office/powerpoint/2010/main" val="1689926616"/>
              </p:ext>
            </p:extLst>
          </p:nvPr>
        </p:nvGraphicFramePr>
        <p:xfrm>
          <a:off x="461209" y="1784919"/>
          <a:ext cx="11269581" cy="4297680"/>
        </p:xfrm>
        <a:graphic>
          <a:graphicData uri="http://schemas.openxmlformats.org/drawingml/2006/table">
            <a:tbl>
              <a:tblPr firstRow="1" bandRow="1">
                <a:tableStyleId>{9D7B26C5-4107-4FEC-AEDC-1716B250A1EF}</a:tableStyleId>
              </a:tblPr>
              <a:tblGrid>
                <a:gridCol w="2590801">
                  <a:extLst>
                    <a:ext uri="{9D8B030D-6E8A-4147-A177-3AD203B41FA5}">
                      <a16:colId xmlns:a16="http://schemas.microsoft.com/office/drawing/2014/main" val="407915615"/>
                    </a:ext>
                  </a:extLst>
                </a:gridCol>
                <a:gridCol w="4922253">
                  <a:extLst>
                    <a:ext uri="{9D8B030D-6E8A-4147-A177-3AD203B41FA5}">
                      <a16:colId xmlns:a16="http://schemas.microsoft.com/office/drawing/2014/main" val="1167064600"/>
                    </a:ext>
                  </a:extLst>
                </a:gridCol>
                <a:gridCol w="3756527">
                  <a:extLst>
                    <a:ext uri="{9D8B030D-6E8A-4147-A177-3AD203B41FA5}">
                      <a16:colId xmlns:a16="http://schemas.microsoft.com/office/drawing/2014/main" val="948683909"/>
                    </a:ext>
                  </a:extLst>
                </a:gridCol>
              </a:tblGrid>
              <a:tr h="818513">
                <a:tc>
                  <a:txBody>
                    <a:bodyPr/>
                    <a:lstStyle/>
                    <a:p>
                      <a:pPr algn="ctr"/>
                      <a:r>
                        <a:rPr lang="ru-RU" sz="2400" b="0" dirty="0"/>
                        <a:t>Первое склонение</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tc>
                  <a:txBody>
                    <a:bodyPr/>
                    <a:lstStyle/>
                    <a:p>
                      <a:pPr algn="ctr"/>
                      <a:r>
                        <a:rPr lang="ru-RU" sz="2400" b="0" dirty="0"/>
                        <a:t>Существительные мужского и женского рода с окончанием -а/-я в форме именительного падежа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tc>
                  <a:txBody>
                    <a:bodyPr/>
                    <a:lstStyle/>
                    <a:p>
                      <a:pPr algn="ctr"/>
                      <a:r>
                        <a:rPr lang="ru-RU" sz="2400" b="0" dirty="0"/>
                        <a:t>Мужчина; баня; дорога; страна; машина.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extLst>
                  <a:ext uri="{0D108BD9-81ED-4DB2-BD59-A6C34878D82A}">
                    <a16:rowId xmlns:a16="http://schemas.microsoft.com/office/drawing/2014/main" val="975466052"/>
                  </a:ext>
                </a:extLst>
              </a:tr>
              <a:tr h="626477">
                <a:tc>
                  <a:txBody>
                    <a:bodyPr/>
                    <a:lstStyle/>
                    <a:p>
                      <a:pPr algn="ctr"/>
                      <a:r>
                        <a:rPr lang="ru-RU" sz="2400" b="0" dirty="0"/>
                        <a:t>Второе склонение</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tc>
                  <a:txBody>
                    <a:bodyPr/>
                    <a:lstStyle/>
                    <a:p>
                      <a:pPr algn="ctr"/>
                      <a:r>
                        <a:rPr lang="ru-RU" sz="2400" b="0" dirty="0"/>
                        <a:t>Существительные мужского рода с нулевым окончанием и с окончанием -о/-е, а также среднего рода с окончанием -о/-е в форме именительного падежа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tc>
                  <a:txBody>
                    <a:bodyPr/>
                    <a:lstStyle/>
                    <a:p>
                      <a:pPr algn="ctr"/>
                      <a:r>
                        <a:rPr lang="ru-RU" sz="2400" b="0" dirty="0"/>
                        <a:t>Гений, автор, герой; домище, человечище; слово, дело, море, варенье.</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extLst>
                  <a:ext uri="{0D108BD9-81ED-4DB2-BD59-A6C34878D82A}">
                    <a16:rowId xmlns:a16="http://schemas.microsoft.com/office/drawing/2014/main" val="2873649856"/>
                  </a:ext>
                </a:extLst>
              </a:tr>
              <a:tr h="370840">
                <a:tc>
                  <a:txBody>
                    <a:bodyPr/>
                    <a:lstStyle/>
                    <a:p>
                      <a:pPr algn="ctr"/>
                      <a:r>
                        <a:rPr lang="ru-RU" sz="2400" b="0" dirty="0"/>
                        <a:t>Третье склонение</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tc>
                  <a:txBody>
                    <a:bodyPr/>
                    <a:lstStyle/>
                    <a:p>
                      <a:pPr algn="ctr"/>
                      <a:r>
                        <a:rPr lang="ru-RU" sz="2400" b="0" dirty="0"/>
                        <a:t>Существительные женского рода с нулевым окончанием в именительном падеже</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tc>
                  <a:txBody>
                    <a:bodyPr/>
                    <a:lstStyle/>
                    <a:p>
                      <a:pPr algn="ctr"/>
                      <a:r>
                        <a:rPr lang="ru-RU" sz="2400" b="0" dirty="0"/>
                        <a:t>Быль; радость; сирень; лазурь; роскошь; горечь; блажь; вещь.</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3DE"/>
                    </a:solidFill>
                  </a:tcPr>
                </a:tc>
                <a:extLst>
                  <a:ext uri="{0D108BD9-81ED-4DB2-BD59-A6C34878D82A}">
                    <a16:rowId xmlns:a16="http://schemas.microsoft.com/office/drawing/2014/main" val="2344250256"/>
                  </a:ext>
                </a:extLst>
              </a:tr>
            </a:tbl>
          </a:graphicData>
        </a:graphic>
      </p:graphicFrame>
      <p:sp>
        <p:nvSpPr>
          <p:cNvPr id="4" name="Прямоугольник 3">
            <a:extLst>
              <a:ext uri="{FF2B5EF4-FFF2-40B4-BE49-F238E27FC236}">
                <a16:creationId xmlns:a16="http://schemas.microsoft.com/office/drawing/2014/main" id="{DE658484-3815-7312-FC96-2A720AE6D116}"/>
              </a:ext>
            </a:extLst>
          </p:cNvPr>
          <p:cNvSpPr/>
          <p:nvPr/>
        </p:nvSpPr>
        <p:spPr>
          <a:xfrm>
            <a:off x="3080084" y="1784919"/>
            <a:ext cx="4876800" cy="1182870"/>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45648F25-AAC9-0C94-CDF5-E5CE2DBB3897}"/>
              </a:ext>
            </a:extLst>
          </p:cNvPr>
          <p:cNvSpPr/>
          <p:nvPr/>
        </p:nvSpPr>
        <p:spPr>
          <a:xfrm>
            <a:off x="7956884" y="1784919"/>
            <a:ext cx="3773906" cy="1182870"/>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4F4FCE3B-48AB-49F8-F33D-EF50CAF849BE}"/>
              </a:ext>
            </a:extLst>
          </p:cNvPr>
          <p:cNvSpPr/>
          <p:nvPr/>
        </p:nvSpPr>
        <p:spPr>
          <a:xfrm>
            <a:off x="3080084" y="2967788"/>
            <a:ext cx="4876800" cy="1909011"/>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256BC4B7-338D-44CA-D80D-4475F1A7CFD9}"/>
              </a:ext>
            </a:extLst>
          </p:cNvPr>
          <p:cNvSpPr/>
          <p:nvPr/>
        </p:nvSpPr>
        <p:spPr>
          <a:xfrm>
            <a:off x="7956884" y="2967786"/>
            <a:ext cx="3773906" cy="1909011"/>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64A92764-8BF0-E895-FA02-C27668D5ED2C}"/>
              </a:ext>
            </a:extLst>
          </p:cNvPr>
          <p:cNvSpPr/>
          <p:nvPr/>
        </p:nvSpPr>
        <p:spPr>
          <a:xfrm>
            <a:off x="7956884" y="4876793"/>
            <a:ext cx="3773906" cy="1205805"/>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705C344-7BDB-F5B5-43D9-70A782DF271F}"/>
              </a:ext>
            </a:extLst>
          </p:cNvPr>
          <p:cNvSpPr/>
          <p:nvPr/>
        </p:nvSpPr>
        <p:spPr>
          <a:xfrm>
            <a:off x="3080084" y="4876793"/>
            <a:ext cx="4876800" cy="1205806"/>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045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C6BA61-4465-6973-46C9-F34112B91B74}"/>
              </a:ext>
            </a:extLst>
          </p:cNvPr>
          <p:cNvSpPr txBox="1"/>
          <p:nvPr/>
        </p:nvSpPr>
        <p:spPr>
          <a:xfrm>
            <a:off x="4944982" y="1166842"/>
            <a:ext cx="5606714" cy="4524315"/>
          </a:xfrm>
          <a:prstGeom prst="rect">
            <a:avLst/>
          </a:prstGeom>
          <a:noFill/>
        </p:spPr>
        <p:txBody>
          <a:bodyPr wrap="square">
            <a:spAutoFit/>
          </a:bodyPr>
          <a:lstStyle/>
          <a:p>
            <a:pPr algn="just"/>
            <a:r>
              <a:rPr lang="ru-RU" sz="2400" dirty="0">
                <a:solidFill>
                  <a:srgbClr val="554539"/>
                </a:solidFill>
              </a:rPr>
              <a:t>Кроме имен существительных, относящихся к первому, второму или третьему склонению, существуют такие существительные, которые при склонении по падежам в одном падеже могут относиться к первому склонению, в другом — ко второму или даже к третьему. Таких имен существительных в русском языке всего десять. А называются они разносклоняемыми именами существительными. Все они среднего рода и оканчиваются на -</a:t>
            </a:r>
            <a:r>
              <a:rPr lang="ru-RU" sz="2400" dirty="0" err="1">
                <a:solidFill>
                  <a:srgbClr val="554539"/>
                </a:solidFill>
              </a:rPr>
              <a:t>мя</a:t>
            </a:r>
            <a:r>
              <a:rPr lang="ru-RU" sz="2400" dirty="0">
                <a:solidFill>
                  <a:srgbClr val="554539"/>
                </a:solidFill>
              </a:rPr>
              <a:t>. </a:t>
            </a:r>
          </a:p>
        </p:txBody>
      </p:sp>
      <p:sp>
        <p:nvSpPr>
          <p:cNvPr id="3" name="TextBox 2">
            <a:extLst>
              <a:ext uri="{FF2B5EF4-FFF2-40B4-BE49-F238E27FC236}">
                <a16:creationId xmlns:a16="http://schemas.microsoft.com/office/drawing/2014/main" id="{955D46B7-DA09-DED6-C857-A89103B5E967}"/>
              </a:ext>
            </a:extLst>
          </p:cNvPr>
          <p:cNvSpPr txBox="1"/>
          <p:nvPr/>
        </p:nvSpPr>
        <p:spPr>
          <a:xfrm>
            <a:off x="248654" y="889605"/>
            <a:ext cx="4195009" cy="1815882"/>
          </a:xfrm>
          <a:prstGeom prst="rect">
            <a:avLst/>
          </a:prstGeom>
          <a:solidFill>
            <a:srgbClr val="F2EDEA"/>
          </a:solidFill>
        </p:spPr>
        <p:txBody>
          <a:bodyPr wrap="square">
            <a:spAutoFit/>
          </a:bodyPr>
          <a:lstStyle/>
          <a:p>
            <a:pPr algn="ctr"/>
            <a:r>
              <a:rPr lang="ru-RU" sz="2800" dirty="0">
                <a:solidFill>
                  <a:srgbClr val="554539"/>
                </a:solidFill>
              </a:rPr>
              <a:t>Это существительные: </a:t>
            </a:r>
            <a:r>
              <a:rPr lang="ru-RU" sz="2800" dirty="0">
                <a:solidFill>
                  <a:srgbClr val="554539"/>
                </a:solidFill>
                <a:effectLst>
                  <a:outerShdw blurRad="38100" dist="38100" dir="2700000" algn="tl">
                    <a:srgbClr val="000000">
                      <a:alpha val="43137"/>
                    </a:srgbClr>
                  </a:outerShdw>
                </a:effectLst>
              </a:rPr>
              <a:t>бремя, время, вымя, знамя, имя, пламя, племя, семя, стремя, темя. </a:t>
            </a:r>
          </a:p>
        </p:txBody>
      </p:sp>
      <p:sp>
        <p:nvSpPr>
          <p:cNvPr id="4" name="TextBox 3">
            <a:extLst>
              <a:ext uri="{FF2B5EF4-FFF2-40B4-BE49-F238E27FC236}">
                <a16:creationId xmlns:a16="http://schemas.microsoft.com/office/drawing/2014/main" id="{0608BFDB-4AA4-1CAA-08A6-361F47A4B72B}"/>
              </a:ext>
            </a:extLst>
          </p:cNvPr>
          <p:cNvSpPr txBox="1"/>
          <p:nvPr/>
        </p:nvSpPr>
        <p:spPr>
          <a:xfrm>
            <a:off x="248653" y="3152001"/>
            <a:ext cx="4195009" cy="2677656"/>
          </a:xfrm>
          <a:prstGeom prst="rect">
            <a:avLst/>
          </a:prstGeom>
          <a:solidFill>
            <a:srgbClr val="F2EDEA"/>
          </a:solidFill>
        </p:spPr>
        <p:txBody>
          <a:bodyPr wrap="square">
            <a:spAutoFit/>
          </a:bodyPr>
          <a:lstStyle/>
          <a:p>
            <a:pPr algn="ctr"/>
            <a:r>
              <a:rPr lang="ru-RU" sz="2800" dirty="0">
                <a:solidFill>
                  <a:srgbClr val="554539"/>
                </a:solidFill>
              </a:rPr>
              <a:t>Также есть одно существительное мужского рода, которое тоже относится к разносклоняемым. Это существительное </a:t>
            </a:r>
            <a:r>
              <a:rPr lang="ru-RU" sz="2800" dirty="0">
                <a:solidFill>
                  <a:srgbClr val="554539"/>
                </a:solidFill>
                <a:effectLst>
                  <a:outerShdw blurRad="38100" dist="38100" dir="2700000" algn="tl">
                    <a:srgbClr val="000000">
                      <a:alpha val="43137"/>
                    </a:srgbClr>
                  </a:outerShdw>
                </a:effectLst>
              </a:rPr>
              <a:t>путь</a:t>
            </a:r>
            <a:r>
              <a:rPr lang="ru-RU" sz="2800" dirty="0">
                <a:solidFill>
                  <a:srgbClr val="554539"/>
                </a:solidFill>
              </a:rPr>
              <a:t>. </a:t>
            </a:r>
          </a:p>
        </p:txBody>
      </p:sp>
    </p:spTree>
    <p:extLst>
      <p:ext uri="{BB962C8B-B14F-4D97-AF65-F5344CB8AC3E}">
        <p14:creationId xmlns:p14="http://schemas.microsoft.com/office/powerpoint/2010/main" val="72329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61A4AC-5F5F-C8E6-2B4A-A8BD8E934180}"/>
              </a:ext>
            </a:extLst>
          </p:cNvPr>
          <p:cNvSpPr txBox="1"/>
          <p:nvPr/>
        </p:nvSpPr>
        <p:spPr>
          <a:xfrm>
            <a:off x="5133474" y="843677"/>
            <a:ext cx="5422231" cy="4708981"/>
          </a:xfrm>
          <a:prstGeom prst="rect">
            <a:avLst/>
          </a:prstGeom>
          <a:noFill/>
        </p:spPr>
        <p:txBody>
          <a:bodyPr wrap="square">
            <a:spAutoFit/>
          </a:bodyPr>
          <a:lstStyle/>
          <a:p>
            <a:pPr algn="just"/>
            <a:r>
              <a:rPr lang="ru-RU" sz="3000" dirty="0">
                <a:solidFill>
                  <a:srgbClr val="554539"/>
                </a:solidFill>
              </a:rPr>
              <a:t>Пламя костра, вожак племени, у него мало времени, счастливого пути, есть много красивых имен, масло делают из семян подсолнуха, шел домой окольными путями, для этого нужно время, птицы питаются семенами растений, машина времени, человек без роду, без племени.</a:t>
            </a:r>
          </a:p>
        </p:txBody>
      </p:sp>
      <p:sp>
        <p:nvSpPr>
          <p:cNvPr id="4" name="TextBox 3">
            <a:extLst>
              <a:ext uri="{FF2B5EF4-FFF2-40B4-BE49-F238E27FC236}">
                <a16:creationId xmlns:a16="http://schemas.microsoft.com/office/drawing/2014/main" id="{3D9B3739-F2B8-D4AB-3DD8-2EFDA8950440}"/>
              </a:ext>
            </a:extLst>
          </p:cNvPr>
          <p:cNvSpPr txBox="1"/>
          <p:nvPr/>
        </p:nvSpPr>
        <p:spPr>
          <a:xfrm>
            <a:off x="296782" y="1997839"/>
            <a:ext cx="3874166" cy="1754326"/>
          </a:xfrm>
          <a:prstGeom prst="rect">
            <a:avLst/>
          </a:prstGeom>
          <a:solidFill>
            <a:srgbClr val="F2EDEA"/>
          </a:solidFill>
        </p:spPr>
        <p:txBody>
          <a:bodyPr wrap="square">
            <a:spAutoFit/>
          </a:bodyPr>
          <a:lstStyle/>
          <a:p>
            <a:pPr algn="ctr"/>
            <a:r>
              <a:rPr lang="ru-RU" sz="3600" dirty="0">
                <a:solidFill>
                  <a:srgbClr val="554539"/>
                </a:solidFill>
              </a:rPr>
              <a:t>Определите падеж имен существительных.</a:t>
            </a:r>
          </a:p>
        </p:txBody>
      </p:sp>
    </p:spTree>
    <p:extLst>
      <p:ext uri="{BB962C8B-B14F-4D97-AF65-F5344CB8AC3E}">
        <p14:creationId xmlns:p14="http://schemas.microsoft.com/office/powerpoint/2010/main" val="152776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C6BA61-4465-6973-46C9-F34112B91B74}"/>
              </a:ext>
            </a:extLst>
          </p:cNvPr>
          <p:cNvSpPr txBox="1"/>
          <p:nvPr/>
        </p:nvSpPr>
        <p:spPr>
          <a:xfrm>
            <a:off x="5041234" y="1351508"/>
            <a:ext cx="5606714" cy="4154984"/>
          </a:xfrm>
          <a:prstGeom prst="rect">
            <a:avLst/>
          </a:prstGeom>
          <a:noFill/>
        </p:spPr>
        <p:txBody>
          <a:bodyPr wrap="square">
            <a:spAutoFit/>
          </a:bodyPr>
          <a:lstStyle/>
          <a:p>
            <a:pPr algn="ctr"/>
            <a:r>
              <a:rPr lang="ru-RU" sz="4400" dirty="0">
                <a:solidFill>
                  <a:srgbClr val="554539"/>
                </a:solidFill>
              </a:rPr>
              <a:t>Просклонять по падежам одно разносклоняемое слово, выделить окончания во всех формах.</a:t>
            </a:r>
          </a:p>
        </p:txBody>
      </p:sp>
      <p:sp>
        <p:nvSpPr>
          <p:cNvPr id="4" name="TextBox 3">
            <a:extLst>
              <a:ext uri="{FF2B5EF4-FFF2-40B4-BE49-F238E27FC236}">
                <a16:creationId xmlns:a16="http://schemas.microsoft.com/office/drawing/2014/main" id="{0608BFDB-4AA4-1CAA-08A6-361F47A4B72B}"/>
              </a:ext>
            </a:extLst>
          </p:cNvPr>
          <p:cNvSpPr txBox="1"/>
          <p:nvPr/>
        </p:nvSpPr>
        <p:spPr>
          <a:xfrm>
            <a:off x="280737" y="2367171"/>
            <a:ext cx="4195009" cy="1754326"/>
          </a:xfrm>
          <a:prstGeom prst="rect">
            <a:avLst/>
          </a:prstGeom>
          <a:solidFill>
            <a:srgbClr val="F2EDEA"/>
          </a:solidFill>
        </p:spPr>
        <p:txBody>
          <a:bodyPr wrap="square">
            <a:spAutoFit/>
          </a:bodyPr>
          <a:lstStyle/>
          <a:p>
            <a:pPr algn="ctr"/>
            <a:r>
              <a:rPr lang="ru-RU" sz="5400" dirty="0">
                <a:solidFill>
                  <a:srgbClr val="554539"/>
                </a:solidFill>
              </a:rPr>
              <a:t>Домашнее задание</a:t>
            </a:r>
          </a:p>
        </p:txBody>
      </p:sp>
    </p:spTree>
    <p:extLst>
      <p:ext uri="{BB962C8B-B14F-4D97-AF65-F5344CB8AC3E}">
        <p14:creationId xmlns:p14="http://schemas.microsoft.com/office/powerpoint/2010/main" val="222748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DED13-74CF-BADE-4486-B3267F476AEC}"/>
              </a:ext>
            </a:extLst>
          </p:cNvPr>
          <p:cNvSpPr txBox="1"/>
          <p:nvPr/>
        </p:nvSpPr>
        <p:spPr>
          <a:xfrm>
            <a:off x="1957136" y="4026569"/>
            <a:ext cx="8277727" cy="1107996"/>
          </a:xfrm>
          <a:prstGeom prst="rect">
            <a:avLst/>
          </a:prstGeom>
          <a:noFill/>
        </p:spPr>
        <p:txBody>
          <a:bodyPr wrap="square" rtlCol="0">
            <a:spAutoFit/>
          </a:bodyPr>
          <a:lstStyle/>
          <a:p>
            <a:pPr algn="ctr"/>
            <a:r>
              <a:rPr lang="ru-RU" sz="6600" dirty="0">
                <a:solidFill>
                  <a:srgbClr val="554539"/>
                </a:solidFill>
              </a:rPr>
              <a:t>Спасибо за внимание!</a:t>
            </a:r>
          </a:p>
        </p:txBody>
      </p:sp>
    </p:spTree>
    <p:extLst>
      <p:ext uri="{BB962C8B-B14F-4D97-AF65-F5344CB8AC3E}">
        <p14:creationId xmlns:p14="http://schemas.microsoft.com/office/powerpoint/2010/main" val="81199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6F856-DC7F-A816-9F2C-45A0C91A4190}"/>
              </a:ext>
            </a:extLst>
          </p:cNvPr>
          <p:cNvSpPr txBox="1"/>
          <p:nvPr/>
        </p:nvSpPr>
        <p:spPr>
          <a:xfrm>
            <a:off x="417095" y="231048"/>
            <a:ext cx="9577138" cy="584775"/>
          </a:xfrm>
          <a:prstGeom prst="rect">
            <a:avLst/>
          </a:prstGeom>
          <a:solidFill>
            <a:schemeClr val="bg1"/>
          </a:solidFill>
        </p:spPr>
        <p:txBody>
          <a:bodyPr wrap="square">
            <a:spAutoFit/>
          </a:bodyPr>
          <a:lstStyle/>
          <a:p>
            <a:pPr algn="just"/>
            <a:r>
              <a:rPr lang="ru-RU" sz="3200" dirty="0">
                <a:solidFill>
                  <a:srgbClr val="554539"/>
                </a:solidFill>
              </a:rPr>
              <a:t>— К какому роду относятся имена существительные?</a:t>
            </a:r>
          </a:p>
        </p:txBody>
      </p:sp>
      <p:sp>
        <p:nvSpPr>
          <p:cNvPr id="5" name="TextBox 4">
            <a:extLst>
              <a:ext uri="{FF2B5EF4-FFF2-40B4-BE49-F238E27FC236}">
                <a16:creationId xmlns:a16="http://schemas.microsoft.com/office/drawing/2014/main" id="{2D7A80D7-831E-F76C-B5C0-65E1879158FF}"/>
              </a:ext>
            </a:extLst>
          </p:cNvPr>
          <p:cNvSpPr txBox="1"/>
          <p:nvPr/>
        </p:nvSpPr>
        <p:spPr>
          <a:xfrm>
            <a:off x="4572000" y="968254"/>
            <a:ext cx="7202905" cy="830997"/>
          </a:xfrm>
          <a:prstGeom prst="rect">
            <a:avLst/>
          </a:prstGeom>
          <a:solidFill>
            <a:srgbClr val="EAE3DE"/>
          </a:solidFill>
        </p:spPr>
        <p:txBody>
          <a:bodyPr wrap="square">
            <a:spAutoFit/>
          </a:bodyPr>
          <a:lstStyle/>
          <a:p>
            <a:pPr algn="r"/>
            <a:r>
              <a:rPr lang="ru-RU" sz="2400" dirty="0">
                <a:solidFill>
                  <a:srgbClr val="554539"/>
                </a:solidFill>
              </a:rPr>
              <a:t>(Имена существительные относятся либо к мужскому, либо к женскому, либо к среднему роду.)</a:t>
            </a:r>
          </a:p>
        </p:txBody>
      </p:sp>
      <p:sp>
        <p:nvSpPr>
          <p:cNvPr id="6" name="TextBox 5">
            <a:extLst>
              <a:ext uri="{FF2B5EF4-FFF2-40B4-BE49-F238E27FC236}">
                <a16:creationId xmlns:a16="http://schemas.microsoft.com/office/drawing/2014/main" id="{07D549C5-0830-251B-7214-757CD76993C7}"/>
              </a:ext>
            </a:extLst>
          </p:cNvPr>
          <p:cNvSpPr txBox="1"/>
          <p:nvPr/>
        </p:nvSpPr>
        <p:spPr>
          <a:xfrm>
            <a:off x="417095" y="2001119"/>
            <a:ext cx="10635916" cy="1077218"/>
          </a:xfrm>
          <a:prstGeom prst="rect">
            <a:avLst/>
          </a:prstGeom>
          <a:solidFill>
            <a:schemeClr val="bg1"/>
          </a:solidFill>
        </p:spPr>
        <p:txBody>
          <a:bodyPr wrap="square">
            <a:spAutoFit/>
          </a:bodyPr>
          <a:lstStyle/>
          <a:p>
            <a:pPr algn="just"/>
            <a:r>
              <a:rPr lang="ru-RU" sz="3200" dirty="0">
                <a:solidFill>
                  <a:srgbClr val="554539"/>
                </a:solidFill>
              </a:rPr>
              <a:t>— Приведите примеры имен существительных мужского, среднего и женского рода.</a:t>
            </a:r>
          </a:p>
        </p:txBody>
      </p:sp>
      <p:pic>
        <p:nvPicPr>
          <p:cNvPr id="14" name="Рисунок 13">
            <a:extLst>
              <a:ext uri="{FF2B5EF4-FFF2-40B4-BE49-F238E27FC236}">
                <a16:creationId xmlns:a16="http://schemas.microsoft.com/office/drawing/2014/main" id="{545CA8FE-F9B4-5D60-4F17-223FDCAEF4A6}"/>
              </a:ext>
            </a:extLst>
          </p:cNvPr>
          <p:cNvPicPr>
            <a:picLocks noChangeAspect="1"/>
          </p:cNvPicPr>
          <p:nvPr/>
        </p:nvPicPr>
        <p:blipFill>
          <a:blip r:embed="rId3"/>
          <a:stretch>
            <a:fillRect/>
          </a:stretch>
        </p:blipFill>
        <p:spPr>
          <a:xfrm>
            <a:off x="2319001" y="3280205"/>
            <a:ext cx="7553998" cy="3499456"/>
          </a:xfrm>
          <a:prstGeom prst="rect">
            <a:avLst/>
          </a:prstGeom>
        </p:spPr>
      </p:pic>
    </p:spTree>
    <p:extLst>
      <p:ext uri="{BB962C8B-B14F-4D97-AF65-F5344CB8AC3E}">
        <p14:creationId xmlns:p14="http://schemas.microsoft.com/office/powerpoint/2010/main" val="30238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8146D-CCA1-1755-EE8E-11A0E44B76F6}"/>
              </a:ext>
            </a:extLst>
          </p:cNvPr>
          <p:cNvSpPr txBox="1"/>
          <p:nvPr/>
        </p:nvSpPr>
        <p:spPr>
          <a:xfrm>
            <a:off x="778042" y="874455"/>
            <a:ext cx="10635915" cy="2554545"/>
          </a:xfrm>
          <a:prstGeom prst="rect">
            <a:avLst/>
          </a:prstGeom>
          <a:noFill/>
        </p:spPr>
        <p:txBody>
          <a:bodyPr wrap="square">
            <a:spAutoFit/>
          </a:bodyPr>
          <a:lstStyle/>
          <a:p>
            <a:pPr algn="ctr"/>
            <a:r>
              <a:rPr lang="ru-RU" sz="3200" dirty="0">
                <a:solidFill>
                  <a:srgbClr val="554539"/>
                </a:solidFill>
              </a:rPr>
              <a:t>Отдельно выделим класс слов общего рода. Существительные общего рода в зависимости от контекста могут употребляться как существительные мужского и женского рода. </a:t>
            </a:r>
          </a:p>
          <a:p>
            <a:pPr algn="ctr"/>
            <a:r>
              <a:rPr lang="ru-RU" sz="3200" dirty="0">
                <a:solidFill>
                  <a:srgbClr val="554539"/>
                </a:solidFill>
                <a:effectLst>
                  <a:outerShdw blurRad="38100" dist="38100" dir="2700000" algn="tl">
                    <a:srgbClr val="000000">
                      <a:alpha val="43137"/>
                    </a:srgbClr>
                  </a:outerShdw>
                </a:effectLst>
              </a:rPr>
              <a:t>Приведите примеры.</a:t>
            </a:r>
          </a:p>
        </p:txBody>
      </p:sp>
      <p:sp>
        <p:nvSpPr>
          <p:cNvPr id="5" name="TextBox 4">
            <a:extLst>
              <a:ext uri="{FF2B5EF4-FFF2-40B4-BE49-F238E27FC236}">
                <a16:creationId xmlns:a16="http://schemas.microsoft.com/office/drawing/2014/main" id="{E3F13F83-7300-C7E8-0C51-937ED46DF2DD}"/>
              </a:ext>
            </a:extLst>
          </p:cNvPr>
          <p:cNvSpPr txBox="1"/>
          <p:nvPr/>
        </p:nvSpPr>
        <p:spPr>
          <a:xfrm>
            <a:off x="1042735" y="3683078"/>
            <a:ext cx="10106526" cy="954107"/>
          </a:xfrm>
          <a:prstGeom prst="rect">
            <a:avLst/>
          </a:prstGeom>
          <a:solidFill>
            <a:srgbClr val="745E4D"/>
          </a:solidFill>
        </p:spPr>
        <p:txBody>
          <a:bodyPr wrap="square">
            <a:spAutoFit/>
          </a:bodyPr>
          <a:lstStyle/>
          <a:p>
            <a:pPr algn="ctr"/>
            <a:r>
              <a:rPr lang="ru-RU" sz="2800" dirty="0">
                <a:solidFill>
                  <a:srgbClr val="F2EDEA"/>
                </a:solidFill>
              </a:rPr>
              <a:t>Примеры: зануда, неженка, плакса, тихоня, заводила, непоседа, почемучка, зазнайка, сладкоежка.</a:t>
            </a:r>
          </a:p>
        </p:txBody>
      </p:sp>
      <p:pic>
        <p:nvPicPr>
          <p:cNvPr id="7" name="Рисунок 6">
            <a:extLst>
              <a:ext uri="{FF2B5EF4-FFF2-40B4-BE49-F238E27FC236}">
                <a16:creationId xmlns:a16="http://schemas.microsoft.com/office/drawing/2014/main" id="{46AF1CBF-BB96-DE8A-DA31-C1E3330D52AA}"/>
              </a:ext>
            </a:extLst>
          </p:cNvPr>
          <p:cNvPicPr>
            <a:picLocks noChangeAspect="1"/>
          </p:cNvPicPr>
          <p:nvPr/>
        </p:nvPicPr>
        <p:blipFill>
          <a:blip r:embed="rId3"/>
          <a:stretch>
            <a:fillRect/>
          </a:stretch>
        </p:blipFill>
        <p:spPr>
          <a:xfrm>
            <a:off x="3363662" y="5079507"/>
            <a:ext cx="5464675" cy="1208999"/>
          </a:xfrm>
          <a:prstGeom prst="rect">
            <a:avLst/>
          </a:prstGeom>
        </p:spPr>
      </p:pic>
    </p:spTree>
    <p:extLst>
      <p:ext uri="{BB962C8B-B14F-4D97-AF65-F5344CB8AC3E}">
        <p14:creationId xmlns:p14="http://schemas.microsoft.com/office/powerpoint/2010/main" val="28664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489CA3-19F0-2458-DB59-F98A32D9DCDC}"/>
              </a:ext>
            </a:extLst>
          </p:cNvPr>
          <p:cNvPicPr>
            <a:picLocks noChangeAspect="1"/>
          </p:cNvPicPr>
          <p:nvPr/>
        </p:nvPicPr>
        <p:blipFill rotWithShape="1">
          <a:blip r:embed="rId3"/>
          <a:srcRect r="1438"/>
          <a:stretch/>
        </p:blipFill>
        <p:spPr>
          <a:xfrm>
            <a:off x="2446080" y="3745217"/>
            <a:ext cx="7299833" cy="2700336"/>
          </a:xfrm>
          <a:prstGeom prst="rect">
            <a:avLst/>
          </a:prstGeom>
        </p:spPr>
      </p:pic>
      <p:sp>
        <p:nvSpPr>
          <p:cNvPr id="7" name="TextBox 6">
            <a:extLst>
              <a:ext uri="{FF2B5EF4-FFF2-40B4-BE49-F238E27FC236}">
                <a16:creationId xmlns:a16="http://schemas.microsoft.com/office/drawing/2014/main" id="{74F88C12-A94C-57A8-9AA7-3C9351BF9D05}"/>
              </a:ext>
            </a:extLst>
          </p:cNvPr>
          <p:cNvSpPr txBox="1"/>
          <p:nvPr/>
        </p:nvSpPr>
        <p:spPr>
          <a:xfrm>
            <a:off x="2245889" y="455563"/>
            <a:ext cx="7700214" cy="3108543"/>
          </a:xfrm>
          <a:prstGeom prst="rect">
            <a:avLst/>
          </a:prstGeom>
          <a:noFill/>
        </p:spPr>
        <p:txBody>
          <a:bodyPr wrap="square">
            <a:spAutoFit/>
          </a:bodyPr>
          <a:lstStyle/>
          <a:p>
            <a:pPr algn="ctr"/>
            <a:r>
              <a:rPr lang="ru-RU" sz="2800" dirty="0">
                <a:solidFill>
                  <a:srgbClr val="554539"/>
                </a:solidFill>
              </a:rPr>
              <a:t>В русском языке заимствованные слова сохраняют тот же род, что был в иностранном варианте. Это объясняет то, что в современном русском языке слова «рояль», «кофе», «кенгуру» относятся к мужскому роду. «Сальто», «шасси», «домино» — к среднему роду, а «шаль» — к женскому.</a:t>
            </a:r>
          </a:p>
        </p:txBody>
      </p:sp>
    </p:spTree>
    <p:extLst>
      <p:ext uri="{BB962C8B-B14F-4D97-AF65-F5344CB8AC3E}">
        <p14:creationId xmlns:p14="http://schemas.microsoft.com/office/powerpoint/2010/main" val="159031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61A4AC-5F5F-C8E6-2B4A-A8BD8E934180}"/>
              </a:ext>
            </a:extLst>
          </p:cNvPr>
          <p:cNvSpPr txBox="1"/>
          <p:nvPr/>
        </p:nvSpPr>
        <p:spPr>
          <a:xfrm>
            <a:off x="5149516" y="973558"/>
            <a:ext cx="5422231" cy="5170646"/>
          </a:xfrm>
          <a:prstGeom prst="rect">
            <a:avLst/>
          </a:prstGeom>
          <a:noFill/>
        </p:spPr>
        <p:txBody>
          <a:bodyPr wrap="square">
            <a:spAutoFit/>
          </a:bodyPr>
          <a:lstStyle/>
          <a:p>
            <a:pPr algn="just"/>
            <a:r>
              <a:rPr lang="ru-RU" sz="3000" dirty="0">
                <a:solidFill>
                  <a:srgbClr val="554539"/>
                </a:solidFill>
              </a:rPr>
              <a:t>Наступила осень, дни стали холоднее и короче. Лес оделся в осенний </a:t>
            </a:r>
            <a:r>
              <a:rPr lang="ru-RU" sz="3000" dirty="0" err="1">
                <a:solidFill>
                  <a:srgbClr val="554539"/>
                </a:solidFill>
              </a:rPr>
              <a:t>огненно</a:t>
            </a:r>
            <a:r>
              <a:rPr lang="ru-RU" sz="3000" dirty="0">
                <a:solidFill>
                  <a:srgbClr val="554539"/>
                </a:solidFill>
              </a:rPr>
              <a:t> зеленый наряд. С деревьев начали опадать листья. Скоро они все опадут и тогда, идя по лесу, можно будет загребать их ногой и подбрасывать вверх. Они красиво кружатся в воздухе и мягко падают на землю. Красивая пора — осень!</a:t>
            </a:r>
          </a:p>
        </p:txBody>
      </p:sp>
      <p:sp>
        <p:nvSpPr>
          <p:cNvPr id="4" name="TextBox 3">
            <a:extLst>
              <a:ext uri="{FF2B5EF4-FFF2-40B4-BE49-F238E27FC236}">
                <a16:creationId xmlns:a16="http://schemas.microsoft.com/office/drawing/2014/main" id="{3D9B3739-F2B8-D4AB-3DD8-2EFDA8950440}"/>
              </a:ext>
            </a:extLst>
          </p:cNvPr>
          <p:cNvSpPr txBox="1"/>
          <p:nvPr/>
        </p:nvSpPr>
        <p:spPr>
          <a:xfrm>
            <a:off x="296782" y="1997839"/>
            <a:ext cx="3874166" cy="2862322"/>
          </a:xfrm>
          <a:prstGeom prst="rect">
            <a:avLst/>
          </a:prstGeom>
          <a:solidFill>
            <a:srgbClr val="F2EDEA"/>
          </a:solidFill>
        </p:spPr>
        <p:txBody>
          <a:bodyPr wrap="square">
            <a:spAutoFit/>
          </a:bodyPr>
          <a:lstStyle/>
          <a:p>
            <a:pPr algn="ctr"/>
            <a:r>
              <a:rPr lang="ru-RU" sz="3600" dirty="0">
                <a:solidFill>
                  <a:srgbClr val="554539"/>
                </a:solidFill>
              </a:rPr>
              <a:t>Итак, найдите в тексте все существительные и напишите их в чат.</a:t>
            </a:r>
          </a:p>
        </p:txBody>
      </p:sp>
    </p:spTree>
    <p:extLst>
      <p:ext uri="{BB962C8B-B14F-4D97-AF65-F5344CB8AC3E}">
        <p14:creationId xmlns:p14="http://schemas.microsoft.com/office/powerpoint/2010/main" val="399019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738921-3AB6-80D9-1F90-E11F4626326D}"/>
              </a:ext>
            </a:extLst>
          </p:cNvPr>
          <p:cNvSpPr txBox="1"/>
          <p:nvPr/>
        </p:nvSpPr>
        <p:spPr>
          <a:xfrm>
            <a:off x="417095" y="658342"/>
            <a:ext cx="10635916" cy="1077218"/>
          </a:xfrm>
          <a:prstGeom prst="rect">
            <a:avLst/>
          </a:prstGeom>
          <a:solidFill>
            <a:schemeClr val="bg1"/>
          </a:solidFill>
        </p:spPr>
        <p:txBody>
          <a:bodyPr wrap="square">
            <a:spAutoFit/>
          </a:bodyPr>
          <a:lstStyle/>
          <a:p>
            <a:pPr algn="just"/>
            <a:r>
              <a:rPr lang="ru-RU" sz="3200" dirty="0">
                <a:solidFill>
                  <a:srgbClr val="554539"/>
                </a:solidFill>
              </a:rPr>
              <a:t>— Если имя существительное обозначает живое существо, как называется такое имя существительное?</a:t>
            </a:r>
          </a:p>
        </p:txBody>
      </p:sp>
      <p:sp>
        <p:nvSpPr>
          <p:cNvPr id="8" name="TextBox 7">
            <a:extLst>
              <a:ext uri="{FF2B5EF4-FFF2-40B4-BE49-F238E27FC236}">
                <a16:creationId xmlns:a16="http://schemas.microsoft.com/office/drawing/2014/main" id="{392C9C05-49FF-101D-0B1F-8921B4DE2979}"/>
              </a:ext>
            </a:extLst>
          </p:cNvPr>
          <p:cNvSpPr txBox="1"/>
          <p:nvPr/>
        </p:nvSpPr>
        <p:spPr>
          <a:xfrm>
            <a:off x="7299157" y="2127934"/>
            <a:ext cx="4475748" cy="461665"/>
          </a:xfrm>
          <a:prstGeom prst="rect">
            <a:avLst/>
          </a:prstGeom>
          <a:solidFill>
            <a:srgbClr val="EAE3DE"/>
          </a:solidFill>
        </p:spPr>
        <p:txBody>
          <a:bodyPr wrap="square">
            <a:spAutoFit/>
          </a:bodyPr>
          <a:lstStyle/>
          <a:p>
            <a:pPr algn="r"/>
            <a:r>
              <a:rPr lang="ru-RU" sz="2400" dirty="0">
                <a:solidFill>
                  <a:srgbClr val="554539"/>
                </a:solidFill>
              </a:rPr>
              <a:t>(Оно называется одушевленное.)</a:t>
            </a:r>
          </a:p>
        </p:txBody>
      </p:sp>
      <p:sp>
        <p:nvSpPr>
          <p:cNvPr id="9" name="TextBox 8">
            <a:extLst>
              <a:ext uri="{FF2B5EF4-FFF2-40B4-BE49-F238E27FC236}">
                <a16:creationId xmlns:a16="http://schemas.microsoft.com/office/drawing/2014/main" id="{BF5B37EF-3480-C3FD-3E84-900C0143D660}"/>
              </a:ext>
            </a:extLst>
          </p:cNvPr>
          <p:cNvSpPr txBox="1"/>
          <p:nvPr/>
        </p:nvSpPr>
        <p:spPr>
          <a:xfrm>
            <a:off x="417095" y="3173202"/>
            <a:ext cx="10635916" cy="1077218"/>
          </a:xfrm>
          <a:prstGeom prst="rect">
            <a:avLst/>
          </a:prstGeom>
          <a:solidFill>
            <a:schemeClr val="bg1"/>
          </a:solidFill>
        </p:spPr>
        <p:txBody>
          <a:bodyPr wrap="square">
            <a:spAutoFit/>
          </a:bodyPr>
          <a:lstStyle/>
          <a:p>
            <a:pPr algn="just"/>
            <a:r>
              <a:rPr lang="ru-RU" sz="3200" dirty="0">
                <a:solidFill>
                  <a:srgbClr val="554539"/>
                </a:solidFill>
              </a:rPr>
              <a:t>— Если имя существительное обозначает неживой предмет или неживое существо, как оно называется тогда?</a:t>
            </a:r>
          </a:p>
        </p:txBody>
      </p:sp>
      <p:sp>
        <p:nvSpPr>
          <p:cNvPr id="10" name="TextBox 9">
            <a:extLst>
              <a:ext uri="{FF2B5EF4-FFF2-40B4-BE49-F238E27FC236}">
                <a16:creationId xmlns:a16="http://schemas.microsoft.com/office/drawing/2014/main" id="{EE19A9B8-A3CC-B1DA-3D23-E9F483F95F36}"/>
              </a:ext>
            </a:extLst>
          </p:cNvPr>
          <p:cNvSpPr txBox="1"/>
          <p:nvPr/>
        </p:nvSpPr>
        <p:spPr>
          <a:xfrm>
            <a:off x="7010400" y="4834023"/>
            <a:ext cx="4764505" cy="461665"/>
          </a:xfrm>
          <a:prstGeom prst="rect">
            <a:avLst/>
          </a:prstGeom>
          <a:solidFill>
            <a:srgbClr val="EAE3DE"/>
          </a:solidFill>
        </p:spPr>
        <p:txBody>
          <a:bodyPr wrap="square">
            <a:spAutoFit/>
          </a:bodyPr>
          <a:lstStyle/>
          <a:p>
            <a:pPr algn="r"/>
            <a:r>
              <a:rPr lang="ru-RU" sz="2400" dirty="0">
                <a:solidFill>
                  <a:srgbClr val="554539"/>
                </a:solidFill>
              </a:rPr>
              <a:t>(Оно называется неодушевленное.)</a:t>
            </a:r>
          </a:p>
        </p:txBody>
      </p:sp>
    </p:spTree>
    <p:extLst>
      <p:ext uri="{BB962C8B-B14F-4D97-AF65-F5344CB8AC3E}">
        <p14:creationId xmlns:p14="http://schemas.microsoft.com/office/powerpoint/2010/main" val="11419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9089589-7CBD-1FDF-9ED4-ADAD767E73C4}"/>
              </a:ext>
            </a:extLst>
          </p:cNvPr>
          <p:cNvPicPr>
            <a:picLocks noChangeAspect="1"/>
          </p:cNvPicPr>
          <p:nvPr/>
        </p:nvPicPr>
        <p:blipFill rotWithShape="1">
          <a:blip r:embed="rId3"/>
          <a:srcRect t="45380"/>
          <a:stretch/>
        </p:blipFill>
        <p:spPr>
          <a:xfrm>
            <a:off x="1182206" y="1183105"/>
            <a:ext cx="9827588" cy="4491790"/>
          </a:xfrm>
          <a:prstGeom prst="rect">
            <a:avLst/>
          </a:prstGeom>
        </p:spPr>
      </p:pic>
    </p:spTree>
    <p:extLst>
      <p:ext uri="{BB962C8B-B14F-4D97-AF65-F5344CB8AC3E}">
        <p14:creationId xmlns:p14="http://schemas.microsoft.com/office/powerpoint/2010/main" val="384002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389A0A-7F9A-5BE8-A999-A24C6F3731F1}"/>
              </a:ext>
            </a:extLst>
          </p:cNvPr>
          <p:cNvSpPr txBox="1"/>
          <p:nvPr/>
        </p:nvSpPr>
        <p:spPr>
          <a:xfrm>
            <a:off x="1888958" y="198964"/>
            <a:ext cx="8414084" cy="1077218"/>
          </a:xfrm>
          <a:prstGeom prst="rect">
            <a:avLst/>
          </a:prstGeom>
          <a:solidFill>
            <a:schemeClr val="bg1"/>
          </a:solidFill>
        </p:spPr>
        <p:txBody>
          <a:bodyPr wrap="square">
            <a:spAutoFit/>
          </a:bodyPr>
          <a:lstStyle/>
          <a:p>
            <a:pPr algn="ctr"/>
            <a:r>
              <a:rPr lang="ru-RU" sz="3200" dirty="0">
                <a:solidFill>
                  <a:srgbClr val="554539"/>
                </a:solidFill>
              </a:rPr>
              <a:t>— Какие имена существительные называются собственными, а какие — нарицательными?</a:t>
            </a:r>
          </a:p>
        </p:txBody>
      </p:sp>
      <p:pic>
        <p:nvPicPr>
          <p:cNvPr id="5" name="Рисунок 4">
            <a:extLst>
              <a:ext uri="{FF2B5EF4-FFF2-40B4-BE49-F238E27FC236}">
                <a16:creationId xmlns:a16="http://schemas.microsoft.com/office/drawing/2014/main" id="{102A59B9-EEA2-639A-0783-C9C25F25606D}"/>
              </a:ext>
            </a:extLst>
          </p:cNvPr>
          <p:cNvPicPr>
            <a:picLocks noChangeAspect="1"/>
          </p:cNvPicPr>
          <p:nvPr/>
        </p:nvPicPr>
        <p:blipFill rotWithShape="1">
          <a:blip r:embed="rId3"/>
          <a:srcRect t="3033"/>
          <a:stretch/>
        </p:blipFill>
        <p:spPr>
          <a:xfrm>
            <a:off x="2377490" y="1491916"/>
            <a:ext cx="7437020" cy="5167120"/>
          </a:xfrm>
          <a:prstGeom prst="rect">
            <a:avLst/>
          </a:prstGeom>
        </p:spPr>
      </p:pic>
    </p:spTree>
    <p:extLst>
      <p:ext uri="{BB962C8B-B14F-4D97-AF65-F5344CB8AC3E}">
        <p14:creationId xmlns:p14="http://schemas.microsoft.com/office/powerpoint/2010/main" val="42545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6F856-DC7F-A816-9F2C-45A0C91A4190}"/>
              </a:ext>
            </a:extLst>
          </p:cNvPr>
          <p:cNvSpPr txBox="1"/>
          <p:nvPr/>
        </p:nvSpPr>
        <p:spPr>
          <a:xfrm>
            <a:off x="417094" y="231048"/>
            <a:ext cx="10635915" cy="1077218"/>
          </a:xfrm>
          <a:prstGeom prst="rect">
            <a:avLst/>
          </a:prstGeom>
          <a:solidFill>
            <a:schemeClr val="bg1"/>
          </a:solidFill>
        </p:spPr>
        <p:txBody>
          <a:bodyPr wrap="square">
            <a:spAutoFit/>
          </a:bodyPr>
          <a:lstStyle/>
          <a:p>
            <a:pPr algn="just"/>
            <a:r>
              <a:rPr lang="ru-RU" sz="3200" dirty="0">
                <a:solidFill>
                  <a:srgbClr val="554539"/>
                </a:solidFill>
              </a:rPr>
              <a:t>— По скольким падежам могут изменяться имена существительные?</a:t>
            </a:r>
          </a:p>
        </p:txBody>
      </p:sp>
      <p:sp>
        <p:nvSpPr>
          <p:cNvPr id="5" name="TextBox 4">
            <a:extLst>
              <a:ext uri="{FF2B5EF4-FFF2-40B4-BE49-F238E27FC236}">
                <a16:creationId xmlns:a16="http://schemas.microsoft.com/office/drawing/2014/main" id="{2D7A80D7-831E-F76C-B5C0-65E1879158FF}"/>
              </a:ext>
            </a:extLst>
          </p:cNvPr>
          <p:cNvSpPr txBox="1"/>
          <p:nvPr/>
        </p:nvSpPr>
        <p:spPr>
          <a:xfrm>
            <a:off x="1058783" y="1561812"/>
            <a:ext cx="10635914" cy="830997"/>
          </a:xfrm>
          <a:prstGeom prst="rect">
            <a:avLst/>
          </a:prstGeom>
          <a:solidFill>
            <a:srgbClr val="EAE3DE"/>
          </a:solidFill>
        </p:spPr>
        <p:txBody>
          <a:bodyPr wrap="square">
            <a:spAutoFit/>
          </a:bodyPr>
          <a:lstStyle/>
          <a:p>
            <a:pPr algn="r"/>
            <a:r>
              <a:rPr lang="ru-RU" sz="2400" dirty="0">
                <a:solidFill>
                  <a:srgbClr val="554539"/>
                </a:solidFill>
              </a:rPr>
              <a:t> (Имена существительные могут изменяться по шести падежам. Именительный, родительный, винительный, дательный, творительный, предложный.)</a:t>
            </a:r>
          </a:p>
        </p:txBody>
      </p:sp>
      <p:pic>
        <p:nvPicPr>
          <p:cNvPr id="4" name="Рисунок 3">
            <a:extLst>
              <a:ext uri="{FF2B5EF4-FFF2-40B4-BE49-F238E27FC236}">
                <a16:creationId xmlns:a16="http://schemas.microsoft.com/office/drawing/2014/main" id="{7F8B135A-9953-AC1A-E760-864A0540AC60}"/>
              </a:ext>
            </a:extLst>
          </p:cNvPr>
          <p:cNvPicPr>
            <a:picLocks noChangeAspect="1"/>
          </p:cNvPicPr>
          <p:nvPr/>
        </p:nvPicPr>
        <p:blipFill>
          <a:blip r:embed="rId3"/>
          <a:stretch>
            <a:fillRect/>
          </a:stretch>
        </p:blipFill>
        <p:spPr>
          <a:xfrm>
            <a:off x="2473079" y="2646355"/>
            <a:ext cx="7245841" cy="4211645"/>
          </a:xfrm>
          <a:prstGeom prst="rect">
            <a:avLst/>
          </a:prstGeom>
        </p:spPr>
      </p:pic>
      <p:sp>
        <p:nvSpPr>
          <p:cNvPr id="11" name="Прямоугольник 10">
            <a:extLst>
              <a:ext uri="{FF2B5EF4-FFF2-40B4-BE49-F238E27FC236}">
                <a16:creationId xmlns:a16="http://schemas.microsoft.com/office/drawing/2014/main" id="{718E197F-926B-8CB3-4046-9B5D8CA2261C}"/>
              </a:ext>
            </a:extLst>
          </p:cNvPr>
          <p:cNvSpPr/>
          <p:nvPr/>
        </p:nvSpPr>
        <p:spPr>
          <a:xfrm>
            <a:off x="4989095" y="3593432"/>
            <a:ext cx="2133600" cy="385010"/>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AF8CA92C-6AAD-E371-E293-F6A51C89AE9C}"/>
              </a:ext>
            </a:extLst>
          </p:cNvPr>
          <p:cNvSpPr/>
          <p:nvPr/>
        </p:nvSpPr>
        <p:spPr>
          <a:xfrm>
            <a:off x="4989095" y="4090737"/>
            <a:ext cx="2133600" cy="385010"/>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286D2DF1-300F-82C2-3A37-221AF1DA2F80}"/>
              </a:ext>
            </a:extLst>
          </p:cNvPr>
          <p:cNvSpPr/>
          <p:nvPr/>
        </p:nvSpPr>
        <p:spPr>
          <a:xfrm>
            <a:off x="4989095" y="4592053"/>
            <a:ext cx="2133600" cy="385010"/>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CD5065A6-4F2F-26BD-E1B4-5FDC86E3F49E}"/>
              </a:ext>
            </a:extLst>
          </p:cNvPr>
          <p:cNvSpPr/>
          <p:nvPr/>
        </p:nvSpPr>
        <p:spPr>
          <a:xfrm>
            <a:off x="4989095" y="5093369"/>
            <a:ext cx="2133600" cy="385010"/>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EF95B15-D602-3A9C-EADA-A71BC8D5A933}"/>
              </a:ext>
            </a:extLst>
          </p:cNvPr>
          <p:cNvSpPr/>
          <p:nvPr/>
        </p:nvSpPr>
        <p:spPr>
          <a:xfrm>
            <a:off x="4989095" y="5654842"/>
            <a:ext cx="2133600" cy="385010"/>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C454FC83-764B-EB70-6353-1BF58A01FF01}"/>
              </a:ext>
            </a:extLst>
          </p:cNvPr>
          <p:cNvSpPr/>
          <p:nvPr/>
        </p:nvSpPr>
        <p:spPr>
          <a:xfrm>
            <a:off x="4989095" y="6216315"/>
            <a:ext cx="2133600" cy="385010"/>
          </a:xfrm>
          <a:prstGeom prst="rect">
            <a:avLst/>
          </a:prstGeom>
          <a:solidFill>
            <a:srgbClr val="EAE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672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Другая 17">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764</Words>
  <Application>Microsoft Office PowerPoint</Application>
  <PresentationFormat>Широкоэкранный</PresentationFormat>
  <Paragraphs>53</Paragraphs>
  <Slides>17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Arial</vt:lpstr>
      <vt:lpstr>Times New Roman</vt:lpstr>
      <vt:lpstr>Тема Office</vt:lpstr>
      <vt:lpstr>Имя существительное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Имя существительное</dc:title>
  <dc:creator>Рэй Гардо</dc:creator>
  <cp:lastModifiedBy>Рэй Гардо</cp:lastModifiedBy>
  <cp:revision>16</cp:revision>
  <dcterms:created xsi:type="dcterms:W3CDTF">2022-12-14T16:36:11Z</dcterms:created>
  <dcterms:modified xsi:type="dcterms:W3CDTF">2022-12-14T17:40:48Z</dcterms:modified>
</cp:coreProperties>
</file>